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64" r:id="rId3"/>
    <p:sldId id="265" r:id="rId4"/>
    <p:sldId id="266" r:id="rId5"/>
    <p:sldId id="268" r:id="rId6"/>
    <p:sldId id="262" r:id="rId7"/>
    <p:sldId id="260" r:id="rId8"/>
    <p:sldId id="258" r:id="rId9"/>
    <p:sldId id="257" r:id="rId10"/>
    <p:sldId id="259" r:id="rId11"/>
    <p:sldId id="261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>
        <p:scale>
          <a:sx n="100" d="100"/>
          <a:sy n="100" d="100"/>
        </p:scale>
        <p:origin x="183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174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15681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2893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90036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4069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6766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5107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340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76859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4541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3384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B1DB-135C-4741-96A0-822E68021100}" type="datetimeFigureOut">
              <a:rPr kumimoji="1" lang="ko-Kore-KR" altLang="en-US" smtClean="0"/>
              <a:t>04/26/2023</a:t>
            </a:fld>
            <a:endParaRPr kumimoji="1" lang="ko-Kore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86DC-D9A3-2B4F-85FC-5C810F0304F9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6469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6" y="1352550"/>
            <a:ext cx="8677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/>
              <a:t>Importing of</a:t>
            </a:r>
          </a:p>
          <a:p>
            <a:r>
              <a:rPr lang="en-US" altLang="ko-KR" sz="5400" b="1" dirty="0" smtClean="0"/>
              <a:t>(path-changed) project data 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4565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3F38F2C-95E5-DFED-EB85-9477075B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0" y="357412"/>
            <a:ext cx="8868026" cy="27623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EEEF003-ABB8-B470-0E45-50CDC710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4" y="3203090"/>
            <a:ext cx="8791538" cy="887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98E268-5E37-07E3-6AFA-57C1AC7F655B}"/>
              </a:ext>
            </a:extLst>
          </p:cNvPr>
          <p:cNvSpPr txBox="1"/>
          <p:nvPr/>
        </p:nvSpPr>
        <p:spPr>
          <a:xfrm>
            <a:off x="94130" y="4144378"/>
            <a:ext cx="8669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ore-KR" sz="1600" b="1" i="0" u="none" strike="noStrike" dirty="0">
                <a:solidFill>
                  <a:srgbClr val="00B050"/>
                </a:solidFill>
                <a:effectLst/>
                <a:latin typeface="JetBrains Mono"/>
              </a:rPr>
              <a:t>Example “source” micrograph filename: </a:t>
            </a:r>
          </a:p>
          <a:p>
            <a:r>
              <a:rPr lang="ko-KR" altLang="en-US" sz="1600" dirty="0">
                <a:solidFill>
                  <a:srgbClr val="00B050"/>
                </a:solidFill>
                <a:latin typeface="JetBrains Mono"/>
              </a:rPr>
              <a:t>기존과 달리 경로가 변경되어</a:t>
            </a:r>
            <a:r>
              <a:rPr lang="en-US" altLang="ko-KR" sz="1600" dirty="0">
                <a:solidFill>
                  <a:srgbClr val="00B050"/>
                </a:solidFill>
                <a:latin typeface="JetBrains Mono"/>
              </a:rPr>
              <a:t>,</a:t>
            </a:r>
            <a:r>
              <a:rPr lang="ko-KR" altLang="en-US" sz="1600" dirty="0">
                <a:solidFill>
                  <a:srgbClr val="00B050"/>
                </a:solidFill>
                <a:latin typeface="JetBrains Mono"/>
              </a:rPr>
              <a:t> 새롭게 </a:t>
            </a:r>
            <a:r>
              <a:rPr lang="en-US" altLang="ko-KR" sz="1600" dirty="0">
                <a:solidFill>
                  <a:srgbClr val="00B050"/>
                </a:solidFill>
                <a:latin typeface="JetBrains Mono"/>
              </a:rPr>
              <a:t>importing </a:t>
            </a:r>
            <a:r>
              <a:rPr lang="ko-KR" altLang="en-US" sz="1600" dirty="0">
                <a:solidFill>
                  <a:srgbClr val="00B050"/>
                </a:solidFill>
                <a:latin typeface="JetBrains Mono"/>
              </a:rPr>
              <a:t>및 </a:t>
            </a:r>
            <a:r>
              <a:rPr lang="en-US" altLang="ko-KR" sz="1600" dirty="0">
                <a:solidFill>
                  <a:srgbClr val="00B050"/>
                </a:solidFill>
                <a:latin typeface="JetBrains Mono"/>
              </a:rPr>
              <a:t>pre-processing </a:t>
            </a:r>
            <a:r>
              <a:rPr lang="ko-KR" altLang="en-US" sz="1600" dirty="0">
                <a:solidFill>
                  <a:srgbClr val="00B050"/>
                </a:solidFill>
                <a:latin typeface="JetBrains Mono"/>
              </a:rPr>
              <a:t>한 </a:t>
            </a:r>
            <a:r>
              <a:rPr lang="en-US" altLang="ko-KR" sz="1600" dirty="0">
                <a:solidFill>
                  <a:srgbClr val="00B050"/>
                </a:solidFill>
                <a:latin typeface="JetBrains Mono"/>
              </a:rPr>
              <a:t>micrograph</a:t>
            </a:r>
            <a:r>
              <a:rPr lang="ko-KR" altLang="en-US" sz="1600" dirty="0">
                <a:solidFill>
                  <a:srgbClr val="00B050"/>
                </a:solidFill>
                <a:latin typeface="JetBrains Mono"/>
              </a:rPr>
              <a:t>의 이름</a:t>
            </a:r>
            <a:endParaRPr lang="en" altLang="ko-Kore-KR" sz="1600" b="0" i="0" u="none" strike="noStrike" dirty="0">
              <a:solidFill>
                <a:srgbClr val="00B050"/>
              </a:solidFill>
              <a:effectLst/>
              <a:latin typeface="JetBrains Mono"/>
            </a:endParaRPr>
          </a:p>
          <a:p>
            <a:r>
              <a:rPr kumimoji="1" lang="en-US" altLang="ko-KR" sz="1600" dirty="0">
                <a:solidFill>
                  <a:srgbClr val="00B050"/>
                </a:solidFill>
                <a:latin typeface="JetBrains Mono"/>
              </a:rPr>
              <a:t>(</a:t>
            </a:r>
            <a:r>
              <a:rPr kumimoji="1" lang="ko-KR" altLang="en-US" sz="1600" dirty="0">
                <a:solidFill>
                  <a:srgbClr val="00B050"/>
                </a:solidFill>
                <a:latin typeface="JetBrains Mono"/>
              </a:rPr>
              <a:t>데이터 자체는 기존 전산처리에 사용된 것과 동일</a:t>
            </a:r>
            <a:r>
              <a:rPr kumimoji="1" lang="en-US" altLang="ko-KR" sz="1600" dirty="0">
                <a:solidFill>
                  <a:srgbClr val="00B050"/>
                </a:solidFill>
                <a:latin typeface="JetBrains Mono"/>
              </a:rPr>
              <a:t>)</a:t>
            </a:r>
          </a:p>
          <a:p>
            <a:endParaRPr kumimoji="1" lang="en" altLang="ko-Kore-KR" sz="1600" dirty="0">
              <a:solidFill>
                <a:srgbClr val="000000"/>
              </a:solidFill>
              <a:latin typeface="JetBrains Mono"/>
            </a:endParaRPr>
          </a:p>
          <a:p>
            <a:r>
              <a:rPr lang="en" altLang="ko-Kore-KR" sz="1600" b="1" i="0" u="none" strike="noStrike" dirty="0">
                <a:solidFill>
                  <a:schemeClr val="accent2"/>
                </a:solidFill>
                <a:effectLst/>
                <a:latin typeface="JetBrains Mono"/>
              </a:rPr>
              <a:t>Example “query” micrograph filename: </a:t>
            </a:r>
            <a:endParaRPr kumimoji="1" lang="en" altLang="ko-Kore-KR" sz="1600" b="1" i="0" u="none" strike="noStrike" dirty="0">
              <a:solidFill>
                <a:schemeClr val="accent2"/>
              </a:solidFill>
              <a:effectLst/>
              <a:latin typeface="JetBrains Mono"/>
            </a:endParaRPr>
          </a:p>
          <a:p>
            <a:r>
              <a:rPr kumimoji="1" lang="ko-Kore-KR" altLang="en-US" sz="1600" dirty="0">
                <a:solidFill>
                  <a:schemeClr val="accent2"/>
                </a:solidFill>
              </a:rPr>
              <a:t>기존에</a:t>
            </a:r>
            <a:r>
              <a:rPr kumimoji="1" lang="ko-KR" altLang="en-US" sz="1600" dirty="0">
                <a:solidFill>
                  <a:schemeClr val="accent2"/>
                </a:solidFill>
              </a:rPr>
              <a:t> </a:t>
            </a:r>
            <a:r>
              <a:rPr kumimoji="1" lang="ko-KR" altLang="en-US" sz="1600" dirty="0" err="1">
                <a:solidFill>
                  <a:schemeClr val="accent2"/>
                </a:solidFill>
              </a:rPr>
              <a:t>전산처리된</a:t>
            </a:r>
            <a:r>
              <a:rPr kumimoji="1" lang="ko-KR" altLang="en-US" sz="1600" dirty="0">
                <a:solidFill>
                  <a:schemeClr val="accent2"/>
                </a:solidFill>
              </a:rPr>
              <a:t> 입자들이 유래한 </a:t>
            </a:r>
            <a:r>
              <a:rPr kumimoji="1" lang="en-US" altLang="ko-KR" sz="1600" dirty="0">
                <a:solidFill>
                  <a:schemeClr val="accent2"/>
                </a:solidFill>
              </a:rPr>
              <a:t>processed-micrograph(</a:t>
            </a:r>
            <a:r>
              <a:rPr kumimoji="1" lang="ko-KR" altLang="en-US" sz="1600" dirty="0">
                <a:solidFill>
                  <a:schemeClr val="accent2"/>
                </a:solidFill>
              </a:rPr>
              <a:t>경로 변경 전의 데이터</a:t>
            </a:r>
            <a:r>
              <a:rPr kumimoji="1" lang="en-US" altLang="ko-KR" sz="1600" dirty="0">
                <a:solidFill>
                  <a:schemeClr val="accent2"/>
                </a:solidFill>
              </a:rPr>
              <a:t>)</a:t>
            </a:r>
            <a:r>
              <a:rPr kumimoji="1" lang="ko-KR" altLang="en-US" sz="1600" dirty="0">
                <a:solidFill>
                  <a:schemeClr val="accent2"/>
                </a:solidFill>
              </a:rPr>
              <a:t>의 이름</a:t>
            </a:r>
            <a:endParaRPr kumimoji="1" lang="ko-Kore-KR" altLang="en-US" sz="16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AA142-8FF3-217A-C1F4-07F611CA8EDF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>
                <a:solidFill>
                  <a:schemeClr val="bg1">
                    <a:lumMod val="95000"/>
                  </a:schemeClr>
                </a:solidFill>
              </a:rPr>
              <a:t>Pattern Test Result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A584E-FC5E-AF5B-F01A-453DADF95929}"/>
              </a:ext>
            </a:extLst>
          </p:cNvPr>
          <p:cNvSpPr txBox="1"/>
          <p:nvPr/>
        </p:nvSpPr>
        <p:spPr>
          <a:xfrm>
            <a:off x="748327" y="6191092"/>
            <a:ext cx="76473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ore-KR" sz="1400" dirty="0">
                <a:solidFill>
                  <a:srgbClr val="0432FF"/>
                </a:solidFill>
              </a:rPr>
              <a:t>Job</a:t>
            </a:r>
            <a:r>
              <a:rPr kumimoji="1" lang="ko-KR" altLang="en-US" sz="1400" dirty="0">
                <a:solidFill>
                  <a:srgbClr val="0432FF"/>
                </a:solidFill>
              </a:rPr>
              <a:t>은 반드시 </a:t>
            </a:r>
            <a:r>
              <a:rPr kumimoji="1" lang="en-US" altLang="ko-KR" sz="1400" dirty="0">
                <a:solidFill>
                  <a:srgbClr val="0432FF"/>
                </a:solidFill>
              </a:rPr>
              <a:t>fail</a:t>
            </a:r>
            <a:r>
              <a:rPr kumimoji="1" lang="ko-KR" altLang="en-US" sz="1400" dirty="0">
                <a:solidFill>
                  <a:srgbClr val="0432FF"/>
                </a:solidFill>
              </a:rPr>
              <a:t>하게 되지만</a:t>
            </a:r>
            <a:r>
              <a:rPr kumimoji="1" lang="en-US" altLang="ko-KR" sz="1400" dirty="0">
                <a:solidFill>
                  <a:srgbClr val="0432FF"/>
                </a:solidFill>
              </a:rPr>
              <a:t>,</a:t>
            </a:r>
            <a:r>
              <a:rPr kumimoji="1" lang="ko-KR" altLang="en-US" sz="1400" dirty="0">
                <a:solidFill>
                  <a:srgbClr val="0432FF"/>
                </a:solidFill>
              </a:rPr>
              <a:t> 이벤트 로그를 확인하여 각 </a:t>
            </a:r>
            <a:r>
              <a:rPr kumimoji="1" lang="en-US" altLang="ko-KR" sz="1400" dirty="0">
                <a:solidFill>
                  <a:srgbClr val="0432FF"/>
                </a:solidFill>
              </a:rPr>
              <a:t>input</a:t>
            </a:r>
            <a:r>
              <a:rPr kumimoji="1" lang="ko-KR" altLang="en-US" sz="1400" dirty="0">
                <a:solidFill>
                  <a:srgbClr val="0432FF"/>
                </a:solidFill>
              </a:rPr>
              <a:t>이 바라보고 있는 </a:t>
            </a:r>
            <a:r>
              <a:rPr kumimoji="1" lang="en-US" altLang="ko-KR" sz="1400" dirty="0">
                <a:solidFill>
                  <a:srgbClr val="0432FF"/>
                </a:solidFill>
              </a:rPr>
              <a:t>micrograph</a:t>
            </a:r>
            <a:r>
              <a:rPr kumimoji="1" lang="ko-KR" altLang="en-US" sz="1400" dirty="0">
                <a:solidFill>
                  <a:srgbClr val="0432FF"/>
                </a:solidFill>
              </a:rPr>
              <a:t> 이름의 패턴을 확인해야 한다</a:t>
            </a:r>
            <a:r>
              <a:rPr kumimoji="1" lang="en-US" altLang="ko-KR" sz="1400" dirty="0">
                <a:solidFill>
                  <a:srgbClr val="0432FF"/>
                </a:solidFill>
              </a:rPr>
              <a:t>.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3F38F2C-95E5-DFED-EB85-9477075B5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0" y="357412"/>
            <a:ext cx="8868026" cy="276230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EEEF003-ABB8-B470-0E45-50CDC7108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4" y="3203090"/>
            <a:ext cx="8791538" cy="8875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3FF41AD8-33E1-AF36-E37D-0B20820CD070}"/>
              </a:ext>
            </a:extLst>
          </p:cNvPr>
          <p:cNvCxnSpPr/>
          <p:nvPr/>
        </p:nvCxnSpPr>
        <p:spPr>
          <a:xfrm>
            <a:off x="3044414" y="3603812"/>
            <a:ext cx="4195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[R] 6">
            <a:extLst>
              <a:ext uri="{FF2B5EF4-FFF2-40B4-BE49-F238E27FC236}">
                <a16:creationId xmlns:a16="http://schemas.microsoft.com/office/drawing/2014/main" id="{F76BCED5-B899-6312-64D9-CAEC482B60D6}"/>
              </a:ext>
            </a:extLst>
          </p:cNvPr>
          <p:cNvCxnSpPr>
            <a:cxnSpLocks/>
          </p:cNvCxnSpPr>
          <p:nvPr/>
        </p:nvCxnSpPr>
        <p:spPr>
          <a:xfrm>
            <a:off x="6615953" y="3603812"/>
            <a:ext cx="218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BDE003B2-FFD3-B8E1-80C2-C0FA628D107A}"/>
              </a:ext>
            </a:extLst>
          </p:cNvPr>
          <p:cNvCxnSpPr>
            <a:cxnSpLocks/>
          </p:cNvCxnSpPr>
          <p:nvPr/>
        </p:nvCxnSpPr>
        <p:spPr>
          <a:xfrm>
            <a:off x="6282466" y="4023360"/>
            <a:ext cx="218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FFB22E8-F875-7C13-F3C2-2F3143F9B110}"/>
              </a:ext>
            </a:extLst>
          </p:cNvPr>
          <p:cNvSpPr/>
          <p:nvPr/>
        </p:nvSpPr>
        <p:spPr>
          <a:xfrm>
            <a:off x="3434172" y="3429000"/>
            <a:ext cx="3181781" cy="17481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9A1611A-0863-F88D-2F85-A9BA56E82869}"/>
              </a:ext>
            </a:extLst>
          </p:cNvPr>
          <p:cNvSpPr/>
          <p:nvPr/>
        </p:nvSpPr>
        <p:spPr>
          <a:xfrm>
            <a:off x="3090754" y="3863443"/>
            <a:ext cx="3181781" cy="17481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E17EC-E52E-5BC9-8DE2-0CED24CB0C2D}"/>
              </a:ext>
            </a:extLst>
          </p:cNvPr>
          <p:cNvSpPr txBox="1"/>
          <p:nvPr/>
        </p:nvSpPr>
        <p:spPr>
          <a:xfrm>
            <a:off x="895906" y="4537551"/>
            <a:ext cx="27796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dirty="0">
                <a:solidFill>
                  <a:srgbClr val="FF0000"/>
                </a:solidFill>
              </a:rPr>
              <a:t>제거해야</a:t>
            </a:r>
            <a:r>
              <a:rPr kumimoji="1" lang="en-US" altLang="ko-KR" dirty="0">
                <a:solidFill>
                  <a:srgbClr val="FF0000"/>
                </a:solidFill>
              </a:rPr>
              <a:t> </a:t>
            </a:r>
            <a:r>
              <a:rPr kumimoji="1" lang="ko-KR" altLang="en-US" dirty="0">
                <a:solidFill>
                  <a:srgbClr val="FF0000"/>
                </a:solidFill>
              </a:rPr>
              <a:t>할 </a:t>
            </a:r>
            <a:r>
              <a:rPr kumimoji="1" lang="en-US" altLang="ko-KR" dirty="0">
                <a:solidFill>
                  <a:srgbClr val="FF0000"/>
                </a:solidFill>
              </a:rPr>
              <a:t>prefix : </a:t>
            </a:r>
            <a:r>
              <a:rPr kumimoji="1" lang="en-US" altLang="ko-Kore-KR" dirty="0">
                <a:solidFill>
                  <a:srgbClr val="FF0000"/>
                </a:solidFill>
              </a:rPr>
              <a:t>5</a:t>
            </a:r>
            <a:r>
              <a:rPr kumimoji="1" lang="ko-KR" altLang="en-US" dirty="0">
                <a:solidFill>
                  <a:srgbClr val="FF0000"/>
                </a:solidFill>
              </a:rPr>
              <a:t> 글자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0D819-BDF7-6A84-5613-DA69CD907B1B}"/>
              </a:ext>
            </a:extLst>
          </p:cNvPr>
          <p:cNvSpPr txBox="1"/>
          <p:nvPr/>
        </p:nvSpPr>
        <p:spPr>
          <a:xfrm>
            <a:off x="6069566" y="4701473"/>
            <a:ext cx="28642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ko-KR" altLang="en-US" dirty="0">
                <a:solidFill>
                  <a:srgbClr val="FF0000"/>
                </a:solidFill>
              </a:rPr>
              <a:t>제거해야 할 </a:t>
            </a:r>
            <a:r>
              <a:rPr kumimoji="1" lang="en-US" altLang="ko-KR" dirty="0">
                <a:solidFill>
                  <a:srgbClr val="FF0000"/>
                </a:solidFill>
              </a:rPr>
              <a:t>suffix : 31 </a:t>
            </a:r>
            <a:r>
              <a:rPr kumimoji="1" lang="ko-KR" altLang="en-US" dirty="0">
                <a:solidFill>
                  <a:srgbClr val="FF0000"/>
                </a:solidFill>
              </a:rPr>
              <a:t>글자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C0AF0-1A8E-C6C1-FF82-7E5AE5B6D803}"/>
              </a:ext>
            </a:extLst>
          </p:cNvPr>
          <p:cNvSpPr txBox="1"/>
          <p:nvPr/>
        </p:nvSpPr>
        <p:spPr>
          <a:xfrm>
            <a:off x="1289047" y="5260896"/>
            <a:ext cx="6194324" cy="646331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b="1" dirty="0">
                <a:solidFill>
                  <a:srgbClr val="0432FF"/>
                </a:solidFill>
              </a:rPr>
              <a:t>동일한 패턴의 이름</a:t>
            </a:r>
            <a:endParaRPr kumimoji="1" lang="en-US" altLang="ko-KR" b="1" dirty="0">
              <a:solidFill>
                <a:srgbClr val="0432FF"/>
              </a:solidFill>
            </a:endParaRPr>
          </a:p>
          <a:p>
            <a:pPr algn="ctr"/>
            <a:r>
              <a:rPr kumimoji="1" lang="en-US" altLang="ko-KR" dirty="0">
                <a:solidFill>
                  <a:srgbClr val="0432FF"/>
                </a:solidFill>
              </a:rPr>
              <a:t>(‘</a:t>
            </a:r>
            <a:r>
              <a:rPr kumimoji="1" lang="ko-KR" altLang="en-US" dirty="0">
                <a:solidFill>
                  <a:srgbClr val="0432FF"/>
                </a:solidFill>
              </a:rPr>
              <a:t>순번</a:t>
            </a:r>
            <a:r>
              <a:rPr kumimoji="1" lang="en-US" altLang="ko-KR" dirty="0">
                <a:solidFill>
                  <a:srgbClr val="0432FF"/>
                </a:solidFill>
              </a:rPr>
              <a:t>;00000’</a:t>
            </a:r>
            <a:r>
              <a:rPr kumimoji="1" lang="ko-KR" altLang="en-US" dirty="0">
                <a:solidFill>
                  <a:srgbClr val="0432FF"/>
                </a:solidFill>
              </a:rPr>
              <a:t>은 패턴으로 인식되므로 숫자가 바뀌어도 무관</a:t>
            </a:r>
            <a:r>
              <a:rPr kumimoji="1" lang="en-US" altLang="ko-KR" dirty="0">
                <a:solidFill>
                  <a:srgbClr val="0432FF"/>
                </a:solidFill>
              </a:rPr>
              <a:t>)</a:t>
            </a:r>
            <a:endParaRPr kumimoji="1" lang="ko-Kore-KR" altLang="en-US" dirty="0">
              <a:solidFill>
                <a:srgbClr val="0432FF"/>
              </a:solidFill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357F842-54AF-B8BB-3064-4895F70FE37B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285742" y="3603812"/>
            <a:ext cx="1010835" cy="9337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41D76F-7FAB-CEF4-E102-E7DC9E431386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7501689" y="3603812"/>
            <a:ext cx="217296" cy="1097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019C7EF-E592-D0CD-3178-70BCC68C357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362167" y="4038255"/>
            <a:ext cx="139522" cy="663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DC743514-3B90-C16E-3121-FA29A57F6E72}"/>
              </a:ext>
            </a:extLst>
          </p:cNvPr>
          <p:cNvCxnSpPr>
            <a:stCxn id="3" idx="2"/>
            <a:endCxn id="14" idx="0"/>
          </p:cNvCxnSpPr>
          <p:nvPr/>
        </p:nvCxnSpPr>
        <p:spPr>
          <a:xfrm flipH="1">
            <a:off x="4386209" y="4090596"/>
            <a:ext cx="141934" cy="1170300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162CD72-9F44-E3AB-A47B-D562F55AB597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4386209" y="3603812"/>
            <a:ext cx="638854" cy="1657084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B09AD5D-51E7-A7AE-9237-35A3B1CBC2AC}"/>
              </a:ext>
            </a:extLst>
          </p:cNvPr>
          <p:cNvSpPr txBox="1"/>
          <p:nvPr/>
        </p:nvSpPr>
        <p:spPr>
          <a:xfrm>
            <a:off x="748327" y="6208347"/>
            <a:ext cx="76473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solidFill>
                  <a:srgbClr val="0432FF"/>
                </a:solidFill>
              </a:rPr>
              <a:t>각 </a:t>
            </a:r>
            <a:r>
              <a:rPr kumimoji="1" lang="en-US" altLang="ko-KR" sz="1400" dirty="0">
                <a:solidFill>
                  <a:srgbClr val="0432FF"/>
                </a:solidFill>
              </a:rPr>
              <a:t>input</a:t>
            </a:r>
            <a:r>
              <a:rPr kumimoji="1" lang="ko-KR" altLang="en-US" sz="1400" dirty="0">
                <a:solidFill>
                  <a:srgbClr val="0432FF"/>
                </a:solidFill>
              </a:rPr>
              <a:t>에서 몇 글자를 </a:t>
            </a:r>
            <a:r>
              <a:rPr kumimoji="1" lang="en-US" altLang="ko-KR" sz="1400" dirty="0">
                <a:solidFill>
                  <a:srgbClr val="0432FF"/>
                </a:solidFill>
              </a:rPr>
              <a:t>prefix</a:t>
            </a:r>
            <a:r>
              <a:rPr kumimoji="1" lang="ko-KR" altLang="en-US" sz="1400" dirty="0">
                <a:solidFill>
                  <a:srgbClr val="0432FF"/>
                </a:solidFill>
              </a:rPr>
              <a:t>와 </a:t>
            </a:r>
            <a:r>
              <a:rPr kumimoji="1" lang="en-US" altLang="ko-KR" sz="1400" dirty="0">
                <a:solidFill>
                  <a:srgbClr val="0432FF"/>
                </a:solidFill>
              </a:rPr>
              <a:t>suffix</a:t>
            </a:r>
            <a:r>
              <a:rPr kumimoji="1" lang="ko-KR" altLang="en-US" sz="1400" dirty="0">
                <a:solidFill>
                  <a:srgbClr val="0432FF"/>
                </a:solidFill>
              </a:rPr>
              <a:t>에서 제거해줘야 동일한 패턴의 이름으로 인식될 수 있는지 제거해야 할 글자 수를 확인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D0B4B9-F21A-9ED3-1FAD-C3FB87112B35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>
                <a:solidFill>
                  <a:schemeClr val="bg1">
                    <a:lumMod val="95000"/>
                  </a:schemeClr>
                </a:solidFill>
              </a:rPr>
              <a:t>Pattern Test Analysis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3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6D20A00-96C6-62C6-51D0-451462FE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8" y="0"/>
            <a:ext cx="34195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2A6EB-866C-C578-1BBF-FF4F9D49F047}"/>
              </a:ext>
            </a:extLst>
          </p:cNvPr>
          <p:cNvSpPr txBox="1"/>
          <p:nvPr/>
        </p:nvSpPr>
        <p:spPr>
          <a:xfrm>
            <a:off x="990499" y="4285303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5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276A2-102D-12F7-5A82-52C93B97F494}"/>
              </a:ext>
            </a:extLst>
          </p:cNvPr>
          <p:cNvSpPr txBox="1"/>
          <p:nvPr/>
        </p:nvSpPr>
        <p:spPr>
          <a:xfrm>
            <a:off x="990499" y="4893433"/>
            <a:ext cx="4187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31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F0B7E-6437-D8D4-B989-D22740C7FA79}"/>
              </a:ext>
            </a:extLst>
          </p:cNvPr>
          <p:cNvSpPr txBox="1"/>
          <p:nvPr/>
        </p:nvSpPr>
        <p:spPr>
          <a:xfrm>
            <a:off x="990499" y="6240227"/>
            <a:ext cx="4187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R" dirty="0">
                <a:solidFill>
                  <a:srgbClr val="FF0000"/>
                </a:solidFill>
              </a:rPr>
              <a:t>31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23190-6D5B-F53A-E6BA-7157256AB78C}"/>
              </a:ext>
            </a:extLst>
          </p:cNvPr>
          <p:cNvSpPr txBox="1"/>
          <p:nvPr/>
        </p:nvSpPr>
        <p:spPr>
          <a:xfrm>
            <a:off x="990499" y="5524054"/>
            <a:ext cx="278191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ko-Kore-KR" dirty="0">
                <a:solidFill>
                  <a:srgbClr val="FF0000"/>
                </a:solidFill>
              </a:rPr>
              <a:t>Not set (</a:t>
            </a:r>
            <a:r>
              <a:rPr kumimoji="1" lang="ko-KR" altLang="en-US" dirty="0">
                <a:solidFill>
                  <a:srgbClr val="FF0000"/>
                </a:solidFill>
              </a:rPr>
              <a:t>필요 시에는 입력</a:t>
            </a:r>
            <a:r>
              <a:rPr kumimoji="1" lang="en-US" altLang="ko-KR" dirty="0">
                <a:solidFill>
                  <a:srgbClr val="FF0000"/>
                </a:solidFill>
              </a:rPr>
              <a:t>)</a:t>
            </a:r>
            <a:endParaRPr kumimoji="1" lang="ko-Kore-KR" altLang="en-US" dirty="0">
              <a:solidFill>
                <a:srgbClr val="FF0000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5C63E16-83C1-CDF6-6802-49E2E6409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7" r="24848"/>
          <a:stretch/>
        </p:blipFill>
        <p:spPr>
          <a:xfrm>
            <a:off x="4088524" y="1871638"/>
            <a:ext cx="4876800" cy="259833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7A98EF0-42D4-74D7-E24D-68E8165324FE}"/>
              </a:ext>
            </a:extLst>
          </p:cNvPr>
          <p:cNvSpPr/>
          <p:nvPr/>
        </p:nvSpPr>
        <p:spPr>
          <a:xfrm>
            <a:off x="4740166" y="2532993"/>
            <a:ext cx="4084496" cy="1219200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D69C6-8BC4-CD83-AB58-015BC1BEC4E9}"/>
              </a:ext>
            </a:extLst>
          </p:cNvPr>
          <p:cNvSpPr txBox="1"/>
          <p:nvPr/>
        </p:nvSpPr>
        <p:spPr>
          <a:xfrm>
            <a:off x="4165696" y="5200888"/>
            <a:ext cx="4799628" cy="584775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600" b="1" dirty="0">
                <a:solidFill>
                  <a:srgbClr val="0432FF"/>
                </a:solidFill>
              </a:rPr>
              <a:t>서로 다른 </a:t>
            </a:r>
            <a:r>
              <a:rPr kumimoji="1" lang="en-US" altLang="ko-KR" sz="1600" b="1" dirty="0">
                <a:solidFill>
                  <a:srgbClr val="0432FF"/>
                </a:solidFill>
              </a:rPr>
              <a:t>2</a:t>
            </a:r>
            <a:r>
              <a:rPr kumimoji="1" lang="ko-KR" altLang="en-US" sz="1600" b="1" dirty="0">
                <a:solidFill>
                  <a:srgbClr val="0432FF"/>
                </a:solidFill>
              </a:rPr>
              <a:t>개의 </a:t>
            </a:r>
            <a:r>
              <a:rPr kumimoji="1" lang="en-US" altLang="ko-KR" sz="1600" b="1" dirty="0">
                <a:solidFill>
                  <a:srgbClr val="0432FF"/>
                </a:solidFill>
              </a:rPr>
              <a:t>Job input</a:t>
            </a:r>
            <a:r>
              <a:rPr kumimoji="1" lang="ko-KR" altLang="en-US" sz="1600" b="1" dirty="0">
                <a:solidFill>
                  <a:srgbClr val="0432FF"/>
                </a:solidFill>
              </a:rPr>
              <a:t>이 바라보는 </a:t>
            </a:r>
            <a:r>
              <a:rPr kumimoji="1" lang="en-US" altLang="ko-KR" sz="1600" b="1" dirty="0">
                <a:solidFill>
                  <a:srgbClr val="0432FF"/>
                </a:solidFill>
              </a:rPr>
              <a:t>micrograph</a:t>
            </a:r>
            <a:r>
              <a:rPr kumimoji="1" lang="ko-KR" altLang="en-US" sz="1600" b="1" dirty="0">
                <a:solidFill>
                  <a:srgbClr val="0432FF"/>
                </a:solidFill>
              </a:rPr>
              <a:t>가 동일한 이름과 패턴으로 정리됨</a:t>
            </a:r>
            <a:endParaRPr kumimoji="1" lang="ko-Kore-KR" altLang="en-US" sz="1600" dirty="0">
              <a:solidFill>
                <a:srgbClr val="0432FF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246432E-C2DB-AAF1-930D-23F64A264F76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6565510" y="3752193"/>
            <a:ext cx="87538" cy="144869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627B4E-8DC2-9336-DEF2-C27D20BCD466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>
                <a:solidFill>
                  <a:schemeClr val="bg1">
                    <a:lumMod val="95000"/>
                  </a:schemeClr>
                </a:solidFill>
              </a:rPr>
              <a:t>Redo [Reassign particles to micrographs] job with determined parameter value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9238FD-9977-AF57-0613-CDB0BB38CC62}"/>
              </a:ext>
            </a:extLst>
          </p:cNvPr>
          <p:cNvSpPr txBox="1"/>
          <p:nvPr/>
        </p:nvSpPr>
        <p:spPr>
          <a:xfrm>
            <a:off x="4165696" y="702088"/>
            <a:ext cx="47996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600" b="1" dirty="0">
                <a:solidFill>
                  <a:srgbClr val="0432FF"/>
                </a:solidFill>
              </a:rPr>
              <a:t>앞서 확인한 글자수들을 참고하여 </a:t>
            </a:r>
            <a:r>
              <a:rPr kumimoji="1" lang="ko-KR" altLang="en-US" sz="1600" b="1" dirty="0" err="1">
                <a:solidFill>
                  <a:srgbClr val="0432FF"/>
                </a:solidFill>
              </a:rPr>
              <a:t>변수값을</a:t>
            </a:r>
            <a:r>
              <a:rPr kumimoji="1" lang="ko-KR" altLang="en-US" sz="1600" b="1" dirty="0">
                <a:solidFill>
                  <a:srgbClr val="0432FF"/>
                </a:solidFill>
              </a:rPr>
              <a:t> 입력 후 </a:t>
            </a:r>
            <a:r>
              <a:rPr kumimoji="1" lang="en-US" altLang="ko-KR" sz="1600" b="1" dirty="0">
                <a:solidFill>
                  <a:srgbClr val="0432FF"/>
                </a:solidFill>
              </a:rPr>
              <a:t>job</a:t>
            </a:r>
            <a:r>
              <a:rPr kumimoji="1" lang="ko-KR" altLang="en-US" sz="1600" b="1" dirty="0">
                <a:solidFill>
                  <a:srgbClr val="0432FF"/>
                </a:solidFill>
              </a:rPr>
              <a:t>을 재실행</a:t>
            </a:r>
            <a:endParaRPr kumimoji="1" lang="ko-Kore-KR" altLang="en-US" sz="1600" dirty="0">
              <a:solidFill>
                <a:srgbClr val="0432FF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33FFA94-3AAD-75D6-7508-06A0CEB4A9C6}"/>
              </a:ext>
            </a:extLst>
          </p:cNvPr>
          <p:cNvSpPr/>
          <p:nvPr/>
        </p:nvSpPr>
        <p:spPr>
          <a:xfrm>
            <a:off x="180866" y="4107793"/>
            <a:ext cx="3591548" cy="109309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67A6AAD-91D1-072B-F70F-CD170A7E17C0}"/>
              </a:ext>
            </a:extLst>
          </p:cNvPr>
          <p:cNvSpPr/>
          <p:nvPr/>
        </p:nvSpPr>
        <p:spPr>
          <a:xfrm>
            <a:off x="371366" y="5238092"/>
            <a:ext cx="3505998" cy="14675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B3A76D-3E08-00EC-5334-E7110355CDD2}"/>
              </a:ext>
            </a:extLst>
          </p:cNvPr>
          <p:cNvSpPr txBox="1"/>
          <p:nvPr/>
        </p:nvSpPr>
        <p:spPr>
          <a:xfrm>
            <a:off x="503488" y="2464583"/>
            <a:ext cx="294630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변경된 </a:t>
            </a:r>
            <a:r>
              <a:rPr kumimoji="1" lang="ko-KR" altLang="en-US" sz="1400" b="1" dirty="0" err="1">
                <a:solidFill>
                  <a:schemeClr val="bg1">
                    <a:lumMod val="95000"/>
                  </a:schemeClr>
                </a:solidFill>
              </a:rPr>
              <a:t>경로로부터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다시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import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pre-processing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한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micrograph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파일 이름 관련</a:t>
            </a:r>
            <a:endParaRPr kumimoji="1" lang="ko-Kore-KR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60DBCA-5E7B-4A1F-514D-3180413C247A}"/>
              </a:ext>
            </a:extLst>
          </p:cNvPr>
          <p:cNvSpPr txBox="1"/>
          <p:nvPr/>
        </p:nvSpPr>
        <p:spPr>
          <a:xfrm>
            <a:off x="4605588" y="5969783"/>
            <a:ext cx="294630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기존 경로에서 </a:t>
            </a:r>
            <a:r>
              <a:rPr kumimoji="1" lang="ko-KR" altLang="en-US" sz="1400" b="1" dirty="0" err="1">
                <a:solidFill>
                  <a:schemeClr val="bg1">
                    <a:lumMod val="95000"/>
                  </a:schemeClr>
                </a:solidFill>
              </a:rPr>
              <a:t>프로세싱된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결과물들이 바라보는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micrograph 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파일 이름 관련</a:t>
            </a:r>
            <a:endParaRPr kumimoji="1" lang="ko-Kore-KR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2F6CE598-20BA-43D2-3E2B-C5D8D17D7B7A}"/>
              </a:ext>
            </a:extLst>
          </p:cNvPr>
          <p:cNvCxnSpPr>
            <a:stCxn id="20" idx="0"/>
          </p:cNvCxnSpPr>
          <p:nvPr/>
        </p:nvCxnSpPr>
        <p:spPr>
          <a:xfrm flipV="1">
            <a:off x="1976640" y="3203247"/>
            <a:ext cx="0" cy="9045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480F14B-7237-42D8-CC95-39C915AD564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3877364" y="5971846"/>
            <a:ext cx="728224" cy="36726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3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3BA6504-B3CB-1F92-C53F-FF50E71E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0330"/>
            <a:ext cx="7772400" cy="79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986F91-C3B5-5A9B-4983-7A6983A9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432493"/>
            <a:ext cx="4738445" cy="2153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A7C66DA4-5BC5-1CB5-7C1B-07B584AADE1A}"/>
              </a:ext>
            </a:extLst>
          </p:cNvPr>
          <p:cNvSpPr/>
          <p:nvPr/>
        </p:nvSpPr>
        <p:spPr>
          <a:xfrm>
            <a:off x="6648226" y="1129553"/>
            <a:ext cx="1032734" cy="6992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10C436-2DA5-734B-5F88-BF958B778359}"/>
              </a:ext>
            </a:extLst>
          </p:cNvPr>
          <p:cNvSpPr txBox="1"/>
          <p:nvPr/>
        </p:nvSpPr>
        <p:spPr>
          <a:xfrm>
            <a:off x="438374" y="2027251"/>
            <a:ext cx="5731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dirty="0">
                <a:solidFill>
                  <a:srgbClr val="0432FF"/>
                </a:solidFill>
              </a:rPr>
              <a:t>(1)</a:t>
            </a:r>
            <a:r>
              <a:rPr kumimoji="1" lang="ko-KR" altLang="en-US" sz="1600" dirty="0">
                <a:solidFill>
                  <a:srgbClr val="0432FF"/>
                </a:solidFill>
              </a:rPr>
              <a:t> </a:t>
            </a:r>
            <a:r>
              <a:rPr kumimoji="1" lang="en-US" altLang="ko-Kore-KR" sz="1600" dirty="0">
                <a:solidFill>
                  <a:srgbClr val="0432FF"/>
                </a:solidFill>
              </a:rPr>
              <a:t>Import </a:t>
            </a:r>
            <a:r>
              <a:rPr kumimoji="1" lang="ko-KR" altLang="en-US" sz="1600" dirty="0">
                <a:solidFill>
                  <a:srgbClr val="0432FF"/>
                </a:solidFill>
              </a:rPr>
              <a:t>버튼을 클릭경로 변경된 프로젝트 디렉토리를 </a:t>
            </a:r>
            <a:r>
              <a:rPr kumimoji="1" lang="en-US" altLang="ko-KR" sz="1600" dirty="0">
                <a:solidFill>
                  <a:srgbClr val="0432FF"/>
                </a:solidFill>
              </a:rPr>
              <a:t>import</a:t>
            </a:r>
            <a:endParaRPr kumimoji="1" lang="ko-Kore-KR" altLang="en-US" sz="1600" dirty="0">
              <a:solidFill>
                <a:srgbClr val="0432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015E85-4357-A022-A571-BDE14A5A6FBF}"/>
              </a:ext>
            </a:extLst>
          </p:cNvPr>
          <p:cNvSpPr txBox="1"/>
          <p:nvPr/>
        </p:nvSpPr>
        <p:spPr>
          <a:xfrm>
            <a:off x="5612802" y="2618922"/>
            <a:ext cx="3240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600" dirty="0">
                <a:solidFill>
                  <a:srgbClr val="0432FF"/>
                </a:solidFill>
              </a:rPr>
              <a:t>(2)</a:t>
            </a:r>
            <a:r>
              <a:rPr kumimoji="1" lang="ko-KR" altLang="en-US" sz="1600" dirty="0">
                <a:solidFill>
                  <a:srgbClr val="0432FF"/>
                </a:solidFill>
              </a:rPr>
              <a:t> 경로 변경된 프로젝트 디렉토리를 지정 </a:t>
            </a:r>
            <a:r>
              <a:rPr kumimoji="1" lang="en-US" altLang="ko-KR" sz="1600" dirty="0">
                <a:solidFill>
                  <a:srgbClr val="0432FF"/>
                </a:solidFill>
              </a:rPr>
              <a:t>import</a:t>
            </a:r>
            <a:endParaRPr kumimoji="1" lang="ko-Kore-KR" altLang="en-US" sz="1600" dirty="0">
              <a:solidFill>
                <a:srgbClr val="0432FF"/>
              </a:solidFill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9CA46FC4-8B59-4A56-E550-B70F18E38DD0}"/>
              </a:ext>
            </a:extLst>
          </p:cNvPr>
          <p:cNvSpPr/>
          <p:nvPr/>
        </p:nvSpPr>
        <p:spPr>
          <a:xfrm>
            <a:off x="860612" y="3130475"/>
            <a:ext cx="4378362" cy="6992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3" name="오른쪽 화살표[R] 12">
            <a:extLst>
              <a:ext uri="{FF2B5EF4-FFF2-40B4-BE49-F238E27FC236}">
                <a16:creationId xmlns:a16="http://schemas.microsoft.com/office/drawing/2014/main" id="{525FC0B6-1932-FCE2-CB0B-C7E74529CF27}"/>
              </a:ext>
            </a:extLst>
          </p:cNvPr>
          <p:cNvSpPr/>
          <p:nvPr/>
        </p:nvSpPr>
        <p:spPr>
          <a:xfrm rot="14400000">
            <a:off x="5091651" y="3560532"/>
            <a:ext cx="274239" cy="2689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A8D49-ADF2-4640-5AF1-32220DFC0848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b="1" dirty="0" smtClean="0">
                <a:solidFill>
                  <a:schemeClr val="bg1"/>
                </a:solidFill>
              </a:rPr>
              <a:t>Project import : [1]</a:t>
            </a:r>
            <a:r>
              <a:rPr kumimoji="1" lang="en-US" altLang="ko-Kore-KR" b="1" dirty="0" err="1" smtClean="0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 smtClean="0">
                <a:solidFill>
                  <a:schemeClr val="bg1"/>
                </a:solidFill>
              </a:rPr>
              <a:t> </a:t>
            </a:r>
            <a:r>
              <a:rPr kumimoji="1" lang="en-US" altLang="ko-Kore-KR" b="1" dirty="0">
                <a:solidFill>
                  <a:schemeClr val="bg1"/>
                </a:solidFill>
              </a:rPr>
              <a:t>v3 to </a:t>
            </a:r>
            <a:r>
              <a:rPr kumimoji="1" lang="en-US" altLang="ko-Kore-KR" b="1" dirty="0" err="1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>
                <a:solidFill>
                  <a:schemeClr val="bg1"/>
                </a:solidFill>
              </a:rPr>
              <a:t> v3</a:t>
            </a:r>
            <a:endParaRPr kumimoji="1" lang="ko-Kore-KR" altLang="en-US" b="1" dirty="0">
              <a:solidFill>
                <a:schemeClr val="bg1"/>
              </a:solidFill>
            </a:endParaRPr>
          </a:p>
        </p:txBody>
      </p:sp>
      <p:sp>
        <p:nvSpPr>
          <p:cNvPr id="2" name="타원 1"/>
          <p:cNvSpPr/>
          <p:nvPr/>
        </p:nvSpPr>
        <p:spPr>
          <a:xfrm>
            <a:off x="6334125" y="663500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15" name="타원 14"/>
          <p:cNvSpPr/>
          <p:nvPr/>
        </p:nvSpPr>
        <p:spPr>
          <a:xfrm>
            <a:off x="4819444" y="2846183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6" name="타원 15"/>
          <p:cNvSpPr/>
          <p:nvPr/>
        </p:nvSpPr>
        <p:spPr>
          <a:xfrm>
            <a:off x="4995743" y="4378152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1540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59368AE-6185-CEF5-43AC-C8A4A454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3" y="1664576"/>
            <a:ext cx="4422647" cy="226196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CD847B6-3CF6-9D87-9980-D0D5C747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93" y="639225"/>
            <a:ext cx="2645747" cy="6003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4C477-24B5-337A-E8B7-319A2C3988CC}"/>
              </a:ext>
            </a:extLst>
          </p:cNvPr>
          <p:cNvSpPr txBox="1"/>
          <p:nvPr/>
        </p:nvSpPr>
        <p:spPr>
          <a:xfrm>
            <a:off x="149353" y="4931814"/>
            <a:ext cx="442264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R" sz="1400" dirty="0">
                <a:solidFill>
                  <a:srgbClr val="0432FF"/>
                </a:solidFill>
              </a:rPr>
              <a:t>New project</a:t>
            </a:r>
            <a:r>
              <a:rPr kumimoji="1" lang="ko-KR" altLang="en-US" sz="1400" dirty="0">
                <a:solidFill>
                  <a:srgbClr val="0432FF"/>
                </a:solidFill>
              </a:rPr>
              <a:t> 버튼을 눌러 </a:t>
            </a:r>
            <a:r>
              <a:rPr kumimoji="1" lang="en-US" altLang="ko-KR" sz="1400" dirty="0">
                <a:solidFill>
                  <a:srgbClr val="0432FF"/>
                </a:solidFill>
              </a:rPr>
              <a:t>attach project</a:t>
            </a:r>
            <a:r>
              <a:rPr kumimoji="1" lang="ko-KR" altLang="en-US" sz="1400" dirty="0" err="1">
                <a:solidFill>
                  <a:srgbClr val="0432FF"/>
                </a:solidFill>
              </a:rPr>
              <a:t>를</a:t>
            </a:r>
            <a:r>
              <a:rPr kumimoji="1" lang="ko-KR" altLang="en-US" sz="1400" dirty="0">
                <a:solidFill>
                  <a:srgbClr val="0432FF"/>
                </a:solidFill>
              </a:rPr>
              <a:t> 통해 변경된 경로의 </a:t>
            </a:r>
            <a:r>
              <a:rPr kumimoji="1" lang="en-US" altLang="ko-KR" sz="1400" dirty="0">
                <a:solidFill>
                  <a:srgbClr val="0432FF"/>
                </a:solidFill>
              </a:rPr>
              <a:t>project </a:t>
            </a:r>
            <a:r>
              <a:rPr kumimoji="1" lang="en-US" altLang="ko-KR" sz="1400" dirty="0" smtClean="0">
                <a:solidFill>
                  <a:srgbClr val="0432FF"/>
                </a:solidFill>
              </a:rPr>
              <a:t>directory</a:t>
            </a:r>
            <a:r>
              <a:rPr kumimoji="1" lang="ko-KR" altLang="en-US" sz="1400" dirty="0" smtClean="0">
                <a:solidFill>
                  <a:srgbClr val="0432FF"/>
                </a:solidFill>
              </a:rPr>
              <a:t>를 </a:t>
            </a:r>
            <a:r>
              <a:rPr kumimoji="1" lang="en-US" altLang="ko-KR" sz="1400" dirty="0">
                <a:solidFill>
                  <a:srgbClr val="0432FF"/>
                </a:solidFill>
              </a:rPr>
              <a:t>importing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6AB80A7C-5F5F-A5DE-FC71-5D17437C4280}"/>
              </a:ext>
            </a:extLst>
          </p:cNvPr>
          <p:cNvSpPr/>
          <p:nvPr/>
        </p:nvSpPr>
        <p:spPr>
          <a:xfrm>
            <a:off x="2517289" y="1632078"/>
            <a:ext cx="691331" cy="338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281D207F-6371-6BBA-C03D-D8D63FBADD18}"/>
              </a:ext>
            </a:extLst>
          </p:cNvPr>
          <p:cNvSpPr/>
          <p:nvPr/>
        </p:nvSpPr>
        <p:spPr>
          <a:xfrm>
            <a:off x="3033656" y="2793904"/>
            <a:ext cx="1538344" cy="2182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6B66CE2A-D809-A39A-E138-D0A35224B6F4}"/>
              </a:ext>
            </a:extLst>
          </p:cNvPr>
          <p:cNvSpPr/>
          <p:nvPr/>
        </p:nvSpPr>
        <p:spPr>
          <a:xfrm>
            <a:off x="5992009" y="932831"/>
            <a:ext cx="1871831" cy="338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오른쪽 화살표[R] 10">
            <a:extLst>
              <a:ext uri="{FF2B5EF4-FFF2-40B4-BE49-F238E27FC236}">
                <a16:creationId xmlns:a16="http://schemas.microsoft.com/office/drawing/2014/main" id="{3ED9602C-78CD-07B5-0D48-3178013171F3}"/>
              </a:ext>
            </a:extLst>
          </p:cNvPr>
          <p:cNvSpPr/>
          <p:nvPr/>
        </p:nvSpPr>
        <p:spPr>
          <a:xfrm rot="14400000">
            <a:off x="7726720" y="1153623"/>
            <a:ext cx="274239" cy="2689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" name="직사각형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ko-Kore-KR" b="1" dirty="0">
                <a:solidFill>
                  <a:schemeClr val="bg1"/>
                </a:solidFill>
              </a:rPr>
              <a:t>Project import : [1]</a:t>
            </a:r>
            <a:r>
              <a:rPr kumimoji="1" lang="en-US" altLang="ko-Kore-KR" b="1" dirty="0" err="1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>
                <a:solidFill>
                  <a:schemeClr val="bg1"/>
                </a:solidFill>
              </a:rPr>
              <a:t> v3 to </a:t>
            </a:r>
            <a:r>
              <a:rPr kumimoji="1" lang="en-US" altLang="ko-Kore-KR" b="1" dirty="0" err="1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>
                <a:solidFill>
                  <a:schemeClr val="bg1"/>
                </a:solidFill>
              </a:rPr>
              <a:t> v3</a:t>
            </a:r>
            <a:endParaRPr kumimoji="1" lang="ko-Kore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A8D49-ADF2-4640-5AF1-32220DFC0848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b="1" dirty="0" smtClean="0">
                <a:solidFill>
                  <a:schemeClr val="bg1"/>
                </a:solidFill>
              </a:rPr>
              <a:t>Project import : [2]</a:t>
            </a:r>
            <a:r>
              <a:rPr kumimoji="1" lang="en-US" altLang="ko-Kore-KR" b="1" dirty="0" err="1" smtClean="0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 smtClean="0">
                <a:solidFill>
                  <a:schemeClr val="bg1"/>
                </a:solidFill>
              </a:rPr>
              <a:t> </a:t>
            </a:r>
            <a:r>
              <a:rPr kumimoji="1" lang="en-US" altLang="ko-Kore-KR" b="1" dirty="0">
                <a:solidFill>
                  <a:schemeClr val="bg1"/>
                </a:solidFill>
              </a:rPr>
              <a:t>v3 to </a:t>
            </a:r>
            <a:r>
              <a:rPr kumimoji="1" lang="en-US" altLang="ko-Kore-KR" b="1" dirty="0" err="1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>
                <a:solidFill>
                  <a:schemeClr val="bg1"/>
                </a:solidFill>
              </a:rPr>
              <a:t> </a:t>
            </a:r>
            <a:r>
              <a:rPr kumimoji="1" lang="en-US" altLang="ko-Kore-KR" b="1" dirty="0" smtClean="0">
                <a:solidFill>
                  <a:schemeClr val="bg1"/>
                </a:solidFill>
              </a:rPr>
              <a:t>v4</a:t>
            </a:r>
            <a:endParaRPr kumimoji="1" lang="ko-Kore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2209800" y="1151676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15" name="타원 14"/>
          <p:cNvSpPr/>
          <p:nvPr/>
        </p:nvSpPr>
        <p:spPr>
          <a:xfrm>
            <a:off x="2567603" y="2647448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6" name="타원 15"/>
          <p:cNvSpPr/>
          <p:nvPr/>
        </p:nvSpPr>
        <p:spPr>
          <a:xfrm>
            <a:off x="7815828" y="637641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3</a:t>
            </a:r>
            <a:endParaRPr lang="ko-KR" altLang="en-US" b="1" dirty="0"/>
          </a:p>
        </p:txBody>
      </p:sp>
      <p:sp>
        <p:nvSpPr>
          <p:cNvPr id="17" name="타원 16"/>
          <p:cNvSpPr/>
          <p:nvPr/>
        </p:nvSpPr>
        <p:spPr>
          <a:xfrm>
            <a:off x="6694897" y="6036052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4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7000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3C9AF85-0AA7-CDAA-5001-7AD4CD92E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471"/>
            <a:ext cx="4138293" cy="22402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2697066-CC04-C066-4926-4678FC4B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36" y="1142472"/>
            <a:ext cx="4470675" cy="2286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294B60-EC02-A691-EC60-57BC23748D80}"/>
              </a:ext>
            </a:extLst>
          </p:cNvPr>
          <p:cNvSpPr txBox="1"/>
          <p:nvPr/>
        </p:nvSpPr>
        <p:spPr>
          <a:xfrm>
            <a:off x="149354" y="3936391"/>
            <a:ext cx="39017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en-US" sz="1400" b="1" dirty="0" smtClean="0">
                <a:solidFill>
                  <a:srgbClr val="FF0000"/>
                </a:solidFill>
              </a:rPr>
              <a:t>[</a:t>
            </a:r>
            <a:r>
              <a:rPr kumimoji="1" lang="ko-KR" altLang="en-US" sz="1400" b="1" dirty="0" smtClean="0">
                <a:solidFill>
                  <a:srgbClr val="FF0000"/>
                </a:solidFill>
              </a:rPr>
              <a:t>중요</a:t>
            </a:r>
            <a:r>
              <a:rPr kumimoji="1" lang="en-US" altLang="ko-KR" sz="1400" b="1" dirty="0" smtClean="0">
                <a:solidFill>
                  <a:srgbClr val="FF0000"/>
                </a:solidFill>
              </a:rPr>
              <a:t>]</a:t>
            </a:r>
            <a:r>
              <a:rPr kumimoji="1" lang="ko-Kore-KR" altLang="en-US" sz="1400" dirty="0" smtClean="0">
                <a:solidFill>
                  <a:srgbClr val="FF0000"/>
                </a:solidFill>
              </a:rPr>
              <a:t>프로젝트 </a:t>
            </a:r>
            <a:r>
              <a:rPr kumimoji="1" lang="ko-Kore-KR" altLang="en-US" sz="1400" dirty="0">
                <a:solidFill>
                  <a:srgbClr val="FF0000"/>
                </a:solidFill>
              </a:rPr>
              <a:t>데이터의 경로 변경 전 해당 프로젝트를 반드시 </a:t>
            </a:r>
            <a:r>
              <a:rPr kumimoji="1" lang="en-US" altLang="ko-KR" sz="1400" dirty="0">
                <a:solidFill>
                  <a:srgbClr val="FF0000"/>
                </a:solidFill>
              </a:rPr>
              <a:t>’DETACH’</a:t>
            </a:r>
            <a:r>
              <a:rPr kumimoji="1" lang="ko-KR" altLang="en-US" sz="1400" dirty="0">
                <a:solidFill>
                  <a:srgbClr val="FF0000"/>
                </a:solidFill>
              </a:rPr>
              <a:t>해야 함</a:t>
            </a:r>
            <a:endParaRPr kumimoji="1" lang="ko-Kore-KR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F6E7F-90BF-4CCE-905A-C9C48B0521BA}"/>
              </a:ext>
            </a:extLst>
          </p:cNvPr>
          <p:cNvSpPr txBox="1"/>
          <p:nvPr/>
        </p:nvSpPr>
        <p:spPr>
          <a:xfrm>
            <a:off x="4605607" y="3936391"/>
            <a:ext cx="390178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ko-Kore-KR" altLang="en-US" sz="1400" dirty="0">
                <a:solidFill>
                  <a:srgbClr val="0432FF"/>
                </a:solidFill>
              </a:rPr>
              <a:t>경로 변경된 프로젝트 데이터를 </a:t>
            </a:r>
            <a:r>
              <a:rPr kumimoji="1" lang="en-US" altLang="ko-Kore-KR" sz="1400" dirty="0">
                <a:solidFill>
                  <a:srgbClr val="0432FF"/>
                </a:solidFill>
              </a:rPr>
              <a:t>attach project </a:t>
            </a:r>
            <a:r>
              <a:rPr kumimoji="1" lang="ko-Kore-KR" altLang="en-US" sz="1400" dirty="0">
                <a:solidFill>
                  <a:srgbClr val="0432FF"/>
                </a:solidFill>
              </a:rPr>
              <a:t>기능으로 다시 </a:t>
            </a:r>
            <a:r>
              <a:rPr kumimoji="1" lang="en-US" altLang="ko-Kore-KR" sz="1400" dirty="0">
                <a:solidFill>
                  <a:srgbClr val="0432FF"/>
                </a:solidFill>
              </a:rPr>
              <a:t>import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A8D49-ADF2-4640-5AF1-32220DFC0848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b="1" dirty="0" smtClean="0">
                <a:solidFill>
                  <a:schemeClr val="bg1"/>
                </a:solidFill>
              </a:rPr>
              <a:t>Project import : [3]</a:t>
            </a:r>
            <a:r>
              <a:rPr kumimoji="1" lang="en-US" altLang="ko-Kore-KR" b="1" dirty="0" err="1" smtClean="0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 smtClean="0">
                <a:solidFill>
                  <a:schemeClr val="bg1"/>
                </a:solidFill>
              </a:rPr>
              <a:t> v4 </a:t>
            </a:r>
            <a:r>
              <a:rPr kumimoji="1" lang="en-US" altLang="ko-Kore-KR" b="1" dirty="0">
                <a:solidFill>
                  <a:schemeClr val="bg1"/>
                </a:solidFill>
              </a:rPr>
              <a:t>to </a:t>
            </a:r>
            <a:r>
              <a:rPr kumimoji="1" lang="en-US" altLang="ko-Kore-KR" b="1" dirty="0" err="1">
                <a:solidFill>
                  <a:schemeClr val="bg1"/>
                </a:solidFill>
              </a:rPr>
              <a:t>cryoSPARC</a:t>
            </a:r>
            <a:r>
              <a:rPr kumimoji="1" lang="en-US" altLang="ko-Kore-KR" b="1" dirty="0">
                <a:solidFill>
                  <a:schemeClr val="bg1"/>
                </a:solidFill>
              </a:rPr>
              <a:t> </a:t>
            </a:r>
            <a:r>
              <a:rPr kumimoji="1" lang="en-US" altLang="ko-Kore-KR" b="1" dirty="0" smtClean="0">
                <a:solidFill>
                  <a:schemeClr val="bg1"/>
                </a:solidFill>
              </a:rPr>
              <a:t>v4</a:t>
            </a:r>
            <a:endParaRPr kumimoji="1" lang="ko-Kore-KR" altLang="en-US" b="1" dirty="0">
              <a:solidFill>
                <a:schemeClr val="bg1"/>
              </a:solidFill>
            </a:endParaRPr>
          </a:p>
        </p:txBody>
      </p:sp>
      <p:sp>
        <p:nvSpPr>
          <p:cNvPr id="8" name="타원 7"/>
          <p:cNvSpPr/>
          <p:nvPr/>
        </p:nvSpPr>
        <p:spPr>
          <a:xfrm>
            <a:off x="1276350" y="2482775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endParaRPr lang="ko-KR" altLang="en-US" b="1" dirty="0"/>
          </a:p>
        </p:txBody>
      </p:sp>
      <p:sp>
        <p:nvSpPr>
          <p:cNvPr id="10" name="오른쪽 화살표[R] 10">
            <a:extLst>
              <a:ext uri="{FF2B5EF4-FFF2-40B4-BE49-F238E27FC236}">
                <a16:creationId xmlns:a16="http://schemas.microsoft.com/office/drawing/2014/main" id="{3ED9602C-78CD-07B5-0D48-3178013171F3}"/>
              </a:ext>
            </a:extLst>
          </p:cNvPr>
          <p:cNvSpPr/>
          <p:nvPr/>
        </p:nvSpPr>
        <p:spPr>
          <a:xfrm>
            <a:off x="1794907" y="2581330"/>
            <a:ext cx="274239" cy="2689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1" name="오른쪽 화살표[R] 10">
            <a:extLst>
              <a:ext uri="{FF2B5EF4-FFF2-40B4-BE49-F238E27FC236}">
                <a16:creationId xmlns:a16="http://schemas.microsoft.com/office/drawing/2014/main" id="{3ED9602C-78CD-07B5-0D48-3178013171F3}"/>
              </a:ext>
            </a:extLst>
          </p:cNvPr>
          <p:cNvSpPr/>
          <p:nvPr/>
        </p:nvSpPr>
        <p:spPr>
          <a:xfrm>
            <a:off x="6871732" y="2262610"/>
            <a:ext cx="274239" cy="2689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12" name="타원 11"/>
          <p:cNvSpPr/>
          <p:nvPr/>
        </p:nvSpPr>
        <p:spPr>
          <a:xfrm>
            <a:off x="6351202" y="2164053"/>
            <a:ext cx="466053" cy="4660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2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4384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6" y="1352550"/>
            <a:ext cx="8677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/>
              <a:t>Reassign</a:t>
            </a:r>
          </a:p>
          <a:p>
            <a:r>
              <a:rPr lang="en-US" altLang="ko-KR" sz="5400" b="1" dirty="0" smtClean="0"/>
              <a:t>(path-changed) old data 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75298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BB8F962-217B-FC35-7274-F9837327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9" y="465520"/>
            <a:ext cx="4724400" cy="53594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C5E280A-C4E2-8098-9A8C-37B36B29C999}"/>
              </a:ext>
            </a:extLst>
          </p:cNvPr>
          <p:cNvSpPr/>
          <p:nvPr/>
        </p:nvSpPr>
        <p:spPr>
          <a:xfrm>
            <a:off x="262759" y="3258206"/>
            <a:ext cx="4950372" cy="493986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9DE53-AD71-43A9-33D7-30404F6E4E37}"/>
              </a:ext>
            </a:extLst>
          </p:cNvPr>
          <p:cNvSpPr txBox="1"/>
          <p:nvPr/>
        </p:nvSpPr>
        <p:spPr>
          <a:xfrm>
            <a:off x="5433848" y="3342289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Available from </a:t>
            </a:r>
            <a:r>
              <a:rPr kumimoji="1" lang="en-US" altLang="ko-Kore-KR" dirty="0" err="1"/>
              <a:t>cryoSPARC</a:t>
            </a:r>
            <a:r>
              <a:rPr kumimoji="1" lang="en-US" altLang="ko-Kore-KR" dirty="0"/>
              <a:t> v4.X</a:t>
            </a:r>
            <a:endParaRPr kumimoji="1" lang="ko-Kore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0CB35-7134-9408-4829-00013724B762}"/>
              </a:ext>
            </a:extLst>
          </p:cNvPr>
          <p:cNvSpPr txBox="1"/>
          <p:nvPr/>
        </p:nvSpPr>
        <p:spPr>
          <a:xfrm>
            <a:off x="225972" y="6130870"/>
            <a:ext cx="86920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solidFill>
                  <a:srgbClr val="0432FF"/>
                </a:solidFill>
              </a:rPr>
              <a:t>프로세싱에 사용되는 </a:t>
            </a:r>
            <a:r>
              <a:rPr kumimoji="1" lang="ko-KR" altLang="en-US" sz="1400" dirty="0" err="1">
                <a:solidFill>
                  <a:srgbClr val="0432FF"/>
                </a:solidFill>
              </a:rPr>
              <a:t>입자이미지들의</a:t>
            </a:r>
            <a:r>
              <a:rPr kumimoji="1" lang="ko-KR" altLang="en-US" sz="1400" dirty="0">
                <a:solidFill>
                  <a:srgbClr val="0432FF"/>
                </a:solidFill>
              </a:rPr>
              <a:t> 원본 이미지</a:t>
            </a:r>
            <a:r>
              <a:rPr kumimoji="1" lang="en-US" altLang="ko-KR" sz="1400" dirty="0">
                <a:solidFill>
                  <a:srgbClr val="0432FF"/>
                </a:solidFill>
              </a:rPr>
              <a:t>(micrograph or movie)</a:t>
            </a:r>
            <a:r>
              <a:rPr kumimoji="1" lang="ko-KR" altLang="en-US" sz="1400" dirty="0">
                <a:solidFill>
                  <a:srgbClr val="0432FF"/>
                </a:solidFill>
              </a:rPr>
              <a:t> 데이터 경로가 변경되었을 때</a:t>
            </a:r>
            <a:r>
              <a:rPr kumimoji="1" lang="en-US" altLang="ko-KR" sz="1400" dirty="0">
                <a:solidFill>
                  <a:srgbClr val="0432FF"/>
                </a:solidFill>
              </a:rPr>
              <a:t>,</a:t>
            </a:r>
            <a:r>
              <a:rPr kumimoji="1" lang="ko-KR" altLang="en-US" sz="1400" dirty="0">
                <a:solidFill>
                  <a:srgbClr val="0432FF"/>
                </a:solidFill>
              </a:rPr>
              <a:t> 새로운 경로에서도 원본 이미지 데이터가 기존 프로세싱 진행사항에서 활용될 수 있도록 돕는 </a:t>
            </a:r>
            <a:r>
              <a:rPr kumimoji="1" lang="en-US" altLang="ko-KR" sz="1400" dirty="0">
                <a:solidFill>
                  <a:srgbClr val="0432FF"/>
                </a:solidFill>
              </a:rPr>
              <a:t>job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A8D49-ADF2-4640-5AF1-32220DFC0848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>
                <a:solidFill>
                  <a:schemeClr val="bg1">
                    <a:lumMod val="95000"/>
                  </a:schemeClr>
                </a:solidFill>
              </a:rPr>
              <a:t>Reassign particles to micrograph </a:t>
            </a:r>
            <a:r>
              <a:rPr kumimoji="1" lang="ko-KR" altLang="en-US" dirty="0">
                <a:solidFill>
                  <a:schemeClr val="bg1">
                    <a:lumMod val="95000"/>
                  </a:schemeClr>
                </a:solidFill>
              </a:rPr>
              <a:t>기능 소개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2BC0DF-1B47-0865-2829-18156CD41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1" y="1475621"/>
            <a:ext cx="4089400" cy="287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D23619-C5BE-10A0-1D69-70F91AC26AF0}"/>
              </a:ext>
            </a:extLst>
          </p:cNvPr>
          <p:cNvSpPr txBox="1"/>
          <p:nvPr/>
        </p:nvSpPr>
        <p:spPr>
          <a:xfrm>
            <a:off x="420182" y="4672718"/>
            <a:ext cx="830363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i="0" u="none" strike="noStrike" dirty="0">
                <a:solidFill>
                  <a:srgbClr val="0432FF"/>
                </a:solidFill>
                <a:effectLst/>
                <a:latin typeface="JetBrains Mono"/>
              </a:rPr>
              <a:t>기존에 </a:t>
            </a:r>
            <a:r>
              <a:rPr lang="ko-KR" altLang="en-US" sz="1600" i="0" u="none" strike="noStrike" dirty="0" err="1">
                <a:solidFill>
                  <a:srgbClr val="0432FF"/>
                </a:solidFill>
                <a:effectLst/>
                <a:latin typeface="JetBrains Mono"/>
              </a:rPr>
              <a:t>프로세싱한</a:t>
            </a:r>
            <a:r>
              <a:rPr lang="ko-KR" altLang="en-US" sz="1600" i="0" u="none" strike="noStrike" dirty="0">
                <a:solidFill>
                  <a:srgbClr val="0432FF"/>
                </a:solidFill>
                <a:effectLst/>
                <a:latin typeface="JetBrains Mono"/>
              </a:rPr>
              <a:t> 결과물에서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Homogeneous refinement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 등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particle set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이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output</a:t>
            </a:r>
            <a:r>
              <a:rPr lang="ko-KR" altLang="en-US" sz="1600" dirty="0" err="1">
                <a:solidFill>
                  <a:srgbClr val="0432FF"/>
                </a:solidFill>
                <a:latin typeface="JetBrains Mono"/>
              </a:rPr>
              <a:t>으로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 생성되는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job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의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particle set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을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reassign particles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의 </a:t>
            </a:r>
            <a:r>
              <a:rPr lang="en-US" altLang="ko-KR" sz="1600" dirty="0">
                <a:solidFill>
                  <a:srgbClr val="0432FF"/>
                </a:solidFill>
                <a:latin typeface="JetBrains Mono"/>
              </a:rPr>
              <a:t>input</a:t>
            </a:r>
            <a:r>
              <a:rPr lang="ko-KR" altLang="en-US" sz="1600" dirty="0" err="1">
                <a:solidFill>
                  <a:srgbClr val="0432FF"/>
                </a:solidFill>
                <a:latin typeface="JetBrains Mono"/>
              </a:rPr>
              <a:t>으로</a:t>
            </a:r>
            <a:r>
              <a:rPr lang="ko-KR" altLang="en-US" sz="1600" dirty="0">
                <a:solidFill>
                  <a:srgbClr val="0432FF"/>
                </a:solidFill>
                <a:latin typeface="JetBrains Mono"/>
              </a:rPr>
              <a:t> 사용 가능</a:t>
            </a:r>
            <a:endParaRPr kumimoji="1" lang="ko-Kore-KR" altLang="en-US" sz="1600" dirty="0">
              <a:solidFill>
                <a:srgbClr val="0432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E55B4-104A-D897-F837-5C864488A6DF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chemeClr val="bg1">
                    <a:lumMod val="95000"/>
                  </a:schemeClr>
                </a:solidFill>
              </a:rPr>
              <a:t>First input : particle set(</a:t>
            </a:r>
            <a:r>
              <a:rPr kumimoji="1" lang="ko-KR" altLang="en-US" dirty="0">
                <a:solidFill>
                  <a:schemeClr val="bg1">
                    <a:lumMod val="95000"/>
                  </a:schemeClr>
                </a:solidFill>
              </a:rPr>
              <a:t>입자 이미지</a:t>
            </a:r>
            <a:r>
              <a:rPr kumimoji="1" lang="en-US" altLang="ko-KR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3C27B9-0DE0-C73B-929F-42C7597C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550785"/>
            <a:ext cx="3733800" cy="17084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AF7697D-6D5D-76DF-F83E-975022502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918" y="2440664"/>
            <a:ext cx="2286000" cy="15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2D2C0E2-CFD0-A31D-1998-B1E0D42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36" y="597638"/>
            <a:ext cx="4603336" cy="215900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6572DE8-0B33-74CA-F4A6-30924C462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580" y="3698980"/>
            <a:ext cx="3243510" cy="225328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BC84597-381D-A9AB-D3E6-25F44AEC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383" y="3698981"/>
            <a:ext cx="2911237" cy="225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5E6CB-17CE-B8B0-BF6B-F63A9963A1B7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dirty="0">
                <a:solidFill>
                  <a:schemeClr val="bg1">
                    <a:lumMod val="95000"/>
                  </a:schemeClr>
                </a:solidFill>
              </a:rPr>
              <a:t>Second input : newly imported &amp; pe-processed micrographs from path-changed movies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FC4F2-C731-ACBD-AD94-0D8A5023DB53}"/>
              </a:ext>
            </a:extLst>
          </p:cNvPr>
          <p:cNvSpPr txBox="1"/>
          <p:nvPr/>
        </p:nvSpPr>
        <p:spPr>
          <a:xfrm>
            <a:off x="645317" y="2851244"/>
            <a:ext cx="4589955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R" sz="1400" dirty="0">
                <a:solidFill>
                  <a:srgbClr val="0432FF"/>
                </a:solidFill>
              </a:rPr>
              <a:t>(1) </a:t>
            </a:r>
            <a:r>
              <a:rPr kumimoji="1" lang="ko-KR" altLang="en-US" sz="1400" dirty="0">
                <a:solidFill>
                  <a:srgbClr val="0432FF"/>
                </a:solidFill>
              </a:rPr>
              <a:t>경로가 변경된 </a:t>
            </a:r>
            <a:r>
              <a:rPr kumimoji="1" lang="en-US" altLang="ko-KR" sz="1400" dirty="0">
                <a:solidFill>
                  <a:srgbClr val="0432FF"/>
                </a:solidFill>
              </a:rPr>
              <a:t>movie </a:t>
            </a:r>
            <a:r>
              <a:rPr kumimoji="1" lang="ko-KR" altLang="en-US" sz="1400" dirty="0">
                <a:solidFill>
                  <a:srgbClr val="0432FF"/>
                </a:solidFill>
              </a:rPr>
              <a:t>파일을 그 경로에서</a:t>
            </a:r>
            <a:r>
              <a:rPr kumimoji="1" lang="en-US" altLang="ko-KR" sz="1400" dirty="0">
                <a:solidFill>
                  <a:srgbClr val="0432FF"/>
                </a:solidFill>
              </a:rPr>
              <a:t> import</a:t>
            </a:r>
            <a:r>
              <a:rPr kumimoji="1" lang="ko-KR" altLang="en-US" sz="1400" dirty="0">
                <a:solidFill>
                  <a:srgbClr val="0432FF"/>
                </a:solidFill>
              </a:rPr>
              <a:t>한다</a:t>
            </a:r>
            <a:r>
              <a:rPr kumimoji="1" lang="en-US" altLang="ko-KR" sz="1400" dirty="0">
                <a:solidFill>
                  <a:srgbClr val="0432FF"/>
                </a:solidFill>
              </a:rPr>
              <a:t>.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  <p:cxnSp>
        <p:nvCxnSpPr>
          <p:cNvPr id="8" name="꺾인 연결선[E] 7">
            <a:extLst>
              <a:ext uri="{FF2B5EF4-FFF2-40B4-BE49-F238E27FC236}">
                <a16:creationId xmlns:a16="http://schemas.microsoft.com/office/drawing/2014/main" id="{E12FE030-187D-102C-8E93-C4FA252FCDDB}"/>
              </a:ext>
            </a:extLst>
          </p:cNvPr>
          <p:cNvCxnSpPr>
            <a:stCxn id="6" idx="1"/>
            <a:endCxn id="3" idx="1"/>
          </p:cNvCxnSpPr>
          <p:nvPr/>
        </p:nvCxnSpPr>
        <p:spPr>
          <a:xfrm rot="10800000" flipH="1" flipV="1">
            <a:off x="645316" y="3005132"/>
            <a:ext cx="1282263" cy="1820487"/>
          </a:xfrm>
          <a:prstGeom prst="bentConnector3">
            <a:avLst>
              <a:gd name="adj1" fmla="val -178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2F76EAF-E679-DC2C-D95B-587128D12385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5171090" y="4825620"/>
            <a:ext cx="6842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D739FE-E82E-7BB4-F9D4-B1952908B14D}"/>
              </a:ext>
            </a:extLst>
          </p:cNvPr>
          <p:cNvSpPr txBox="1"/>
          <p:nvPr/>
        </p:nvSpPr>
        <p:spPr>
          <a:xfrm>
            <a:off x="1212875" y="6086290"/>
            <a:ext cx="764734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ko-KR" sz="1400" dirty="0">
                <a:solidFill>
                  <a:srgbClr val="0432FF"/>
                </a:solidFill>
              </a:rPr>
              <a:t>(2) </a:t>
            </a:r>
            <a:r>
              <a:rPr kumimoji="1" lang="ko-KR" altLang="en-US" sz="1400" dirty="0">
                <a:solidFill>
                  <a:srgbClr val="0432FF"/>
                </a:solidFill>
              </a:rPr>
              <a:t>새롭게 </a:t>
            </a:r>
            <a:r>
              <a:rPr kumimoji="1" lang="en-US" altLang="ko-KR" sz="1400" dirty="0">
                <a:solidFill>
                  <a:srgbClr val="0432FF"/>
                </a:solidFill>
              </a:rPr>
              <a:t>import</a:t>
            </a:r>
            <a:r>
              <a:rPr kumimoji="1" lang="ko-KR" altLang="en-US" sz="1400" dirty="0">
                <a:solidFill>
                  <a:srgbClr val="0432FF"/>
                </a:solidFill>
              </a:rPr>
              <a:t>된 </a:t>
            </a:r>
            <a:r>
              <a:rPr kumimoji="1" lang="en-US" altLang="ko-KR" sz="1400" dirty="0">
                <a:solidFill>
                  <a:srgbClr val="0432FF"/>
                </a:solidFill>
              </a:rPr>
              <a:t>movie</a:t>
            </a:r>
            <a:r>
              <a:rPr kumimoji="1" lang="ko-KR" altLang="en-US" sz="1400" dirty="0">
                <a:solidFill>
                  <a:srgbClr val="0432FF"/>
                </a:solidFill>
              </a:rPr>
              <a:t>에 대해 </a:t>
            </a:r>
            <a:r>
              <a:rPr kumimoji="1" lang="en-US" altLang="ko-KR" sz="1400" dirty="0">
                <a:solidFill>
                  <a:srgbClr val="0432FF"/>
                </a:solidFill>
              </a:rPr>
              <a:t>motion correction</a:t>
            </a:r>
            <a:r>
              <a:rPr kumimoji="1" lang="ko-KR" altLang="en-US" sz="1400" dirty="0">
                <a:solidFill>
                  <a:srgbClr val="0432FF"/>
                </a:solidFill>
              </a:rPr>
              <a:t>과 </a:t>
            </a:r>
            <a:r>
              <a:rPr kumimoji="1" lang="en-US" altLang="ko-KR" sz="1400" dirty="0">
                <a:solidFill>
                  <a:srgbClr val="0432FF"/>
                </a:solidFill>
              </a:rPr>
              <a:t>CTF estimation</a:t>
            </a:r>
            <a:r>
              <a:rPr kumimoji="1" lang="ko-KR" altLang="en-US" sz="1400" dirty="0">
                <a:solidFill>
                  <a:srgbClr val="0432FF"/>
                </a:solidFill>
              </a:rPr>
              <a:t> 등의 </a:t>
            </a:r>
            <a:r>
              <a:rPr kumimoji="1" lang="en-US" altLang="ko-KR" sz="1400" dirty="0">
                <a:solidFill>
                  <a:srgbClr val="0432FF"/>
                </a:solidFill>
              </a:rPr>
              <a:t>pre-process</a:t>
            </a:r>
            <a:r>
              <a:rPr kumimoji="1" lang="ko-KR" altLang="en-US" sz="1400" dirty="0" err="1">
                <a:solidFill>
                  <a:srgbClr val="0432FF"/>
                </a:solidFill>
              </a:rPr>
              <a:t>를</a:t>
            </a:r>
            <a:r>
              <a:rPr kumimoji="1" lang="ko-KR" altLang="en-US" sz="1400" dirty="0">
                <a:solidFill>
                  <a:srgbClr val="0432FF"/>
                </a:solidFill>
              </a:rPr>
              <a:t> 수행한다</a:t>
            </a:r>
            <a:r>
              <a:rPr kumimoji="1" lang="en-US" altLang="ko-KR" sz="1400" dirty="0">
                <a:solidFill>
                  <a:srgbClr val="0432FF"/>
                </a:solidFill>
              </a:rPr>
              <a:t>.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6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8442024-3460-729E-EDC0-F50951DDEA1F}"/>
              </a:ext>
            </a:extLst>
          </p:cNvPr>
          <p:cNvGrpSpPr/>
          <p:nvPr/>
        </p:nvGrpSpPr>
        <p:grpSpPr>
          <a:xfrm>
            <a:off x="1223683" y="527128"/>
            <a:ext cx="6472518" cy="5365671"/>
            <a:chOff x="321982" y="0"/>
            <a:chExt cx="8272689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7D6C0CE0-47A8-9505-9291-E9946367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982" y="558800"/>
              <a:ext cx="4089400" cy="287020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C9B1749-F908-C4DD-5FFC-039242A13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5117" y="0"/>
              <a:ext cx="3419554" cy="6858000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F1FBD1B-749E-63E5-122C-3A3C850AB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982" y="3601871"/>
              <a:ext cx="4102100" cy="3175000"/>
            </a:xfrm>
            <a:prstGeom prst="rect">
              <a:avLst/>
            </a:prstGeom>
          </p:spPr>
        </p:pic>
        <p:sp>
          <p:nvSpPr>
            <p:cNvPr id="7" name="오른쪽 화살표[R] 6">
              <a:extLst>
                <a:ext uri="{FF2B5EF4-FFF2-40B4-BE49-F238E27FC236}">
                  <a16:creationId xmlns:a16="http://schemas.microsoft.com/office/drawing/2014/main" id="{7631E481-7789-B03B-D9CE-31233A3C7D3E}"/>
                </a:ext>
              </a:extLst>
            </p:cNvPr>
            <p:cNvSpPr/>
            <p:nvPr/>
          </p:nvSpPr>
          <p:spPr>
            <a:xfrm rot="20351186">
              <a:off x="4235621" y="1205092"/>
              <a:ext cx="2956222" cy="23156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  <p:sp>
          <p:nvSpPr>
            <p:cNvPr id="8" name="오른쪽 화살표[R] 7">
              <a:extLst>
                <a:ext uri="{FF2B5EF4-FFF2-40B4-BE49-F238E27FC236}">
                  <a16:creationId xmlns:a16="http://schemas.microsoft.com/office/drawing/2014/main" id="{EF90ECE3-1395-5E11-B2C9-92AABC2E71A9}"/>
                </a:ext>
              </a:extLst>
            </p:cNvPr>
            <p:cNvSpPr/>
            <p:nvPr/>
          </p:nvSpPr>
          <p:spPr>
            <a:xfrm rot="17840398">
              <a:off x="3100782" y="3468276"/>
              <a:ext cx="4800489" cy="24255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C7864A1-0E0A-CF6F-9FF4-12011400F4FF}"/>
              </a:ext>
            </a:extLst>
          </p:cNvPr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ore-KR" dirty="0">
                <a:solidFill>
                  <a:schemeClr val="bg1">
                    <a:lumMod val="95000"/>
                  </a:schemeClr>
                </a:solidFill>
              </a:rPr>
              <a:t>Pattern Test</a:t>
            </a:r>
            <a:endParaRPr kumimoji="1" lang="ko-Kore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F0706C-EFAC-65A0-69A4-223B4CFFAC53}"/>
              </a:ext>
            </a:extLst>
          </p:cNvPr>
          <p:cNvSpPr txBox="1"/>
          <p:nvPr/>
        </p:nvSpPr>
        <p:spPr>
          <a:xfrm>
            <a:off x="748327" y="6169033"/>
            <a:ext cx="764734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ko-KR" altLang="en-US" sz="1400" dirty="0">
                <a:solidFill>
                  <a:srgbClr val="0432FF"/>
                </a:solidFill>
              </a:rPr>
              <a:t>기존 사용하던 </a:t>
            </a:r>
            <a:r>
              <a:rPr kumimoji="1" lang="en-US" altLang="ko-KR" sz="1400" dirty="0">
                <a:solidFill>
                  <a:srgbClr val="0432FF"/>
                </a:solidFill>
              </a:rPr>
              <a:t>particle set</a:t>
            </a:r>
            <a:r>
              <a:rPr kumimoji="1" lang="ko-KR" altLang="en-US" sz="1400" dirty="0">
                <a:solidFill>
                  <a:srgbClr val="0432FF"/>
                </a:solidFill>
              </a:rPr>
              <a:t>과 다시 </a:t>
            </a:r>
            <a:r>
              <a:rPr kumimoji="1" lang="en-US" altLang="ko-KR" sz="1400" dirty="0">
                <a:solidFill>
                  <a:srgbClr val="0432FF"/>
                </a:solidFill>
              </a:rPr>
              <a:t>import &amp; pre-processing</a:t>
            </a:r>
            <a:r>
              <a:rPr kumimoji="1" lang="ko-KR" altLang="en-US" sz="1400" dirty="0">
                <a:solidFill>
                  <a:srgbClr val="0432FF"/>
                </a:solidFill>
              </a:rPr>
              <a:t>한 </a:t>
            </a:r>
            <a:r>
              <a:rPr kumimoji="1" lang="en-US" altLang="ko-KR" sz="1400" dirty="0">
                <a:solidFill>
                  <a:srgbClr val="0432FF"/>
                </a:solidFill>
              </a:rPr>
              <a:t>micrograph(exposure)</a:t>
            </a:r>
            <a:r>
              <a:rPr kumimoji="1" lang="ko-KR" altLang="en-US" sz="1400" dirty="0" err="1">
                <a:solidFill>
                  <a:srgbClr val="0432FF"/>
                </a:solidFill>
              </a:rPr>
              <a:t>를</a:t>
            </a:r>
            <a:r>
              <a:rPr kumimoji="1" lang="ko-KR" altLang="en-US" sz="1400" dirty="0">
                <a:solidFill>
                  <a:srgbClr val="0432FF"/>
                </a:solidFill>
              </a:rPr>
              <a:t> </a:t>
            </a:r>
            <a:r>
              <a:rPr kumimoji="1" lang="en-US" altLang="ko-KR" sz="1400" dirty="0">
                <a:solidFill>
                  <a:srgbClr val="0432FF"/>
                </a:solidFill>
              </a:rPr>
              <a:t>Reassign particles to micrographs job</a:t>
            </a:r>
            <a:r>
              <a:rPr kumimoji="1" lang="ko-KR" altLang="en-US" sz="1400" dirty="0">
                <a:solidFill>
                  <a:srgbClr val="0432FF"/>
                </a:solidFill>
              </a:rPr>
              <a:t>의 </a:t>
            </a:r>
            <a:r>
              <a:rPr kumimoji="1" lang="en-US" altLang="ko-KR" sz="1400" dirty="0">
                <a:solidFill>
                  <a:srgbClr val="0432FF"/>
                </a:solidFill>
              </a:rPr>
              <a:t>input</a:t>
            </a:r>
            <a:r>
              <a:rPr kumimoji="1" lang="ko-KR" altLang="en-US" sz="1400" dirty="0" err="1">
                <a:solidFill>
                  <a:srgbClr val="0432FF"/>
                </a:solidFill>
              </a:rPr>
              <a:t>으로</a:t>
            </a:r>
            <a:r>
              <a:rPr kumimoji="1" lang="ko-KR" altLang="en-US" sz="1400" dirty="0">
                <a:solidFill>
                  <a:srgbClr val="0432FF"/>
                </a:solidFill>
              </a:rPr>
              <a:t> 넣어주고</a:t>
            </a:r>
            <a:r>
              <a:rPr kumimoji="1" lang="en-US" altLang="ko-KR" sz="1400" dirty="0">
                <a:solidFill>
                  <a:srgbClr val="0432FF"/>
                </a:solidFill>
              </a:rPr>
              <a:t>,</a:t>
            </a:r>
            <a:r>
              <a:rPr kumimoji="1" lang="ko-KR" altLang="en-US" sz="1400" dirty="0">
                <a:solidFill>
                  <a:srgbClr val="0432FF"/>
                </a:solidFill>
              </a:rPr>
              <a:t> 다른 </a:t>
            </a:r>
            <a:r>
              <a:rPr kumimoji="1" lang="en-US" altLang="ko-KR" sz="1400" dirty="0">
                <a:solidFill>
                  <a:srgbClr val="0432FF"/>
                </a:solidFill>
              </a:rPr>
              <a:t>parameter </a:t>
            </a:r>
            <a:r>
              <a:rPr kumimoji="1" lang="ko-KR" altLang="en-US" sz="1400" dirty="0">
                <a:solidFill>
                  <a:srgbClr val="0432FF"/>
                </a:solidFill>
              </a:rPr>
              <a:t>변경 없이 그대로 </a:t>
            </a:r>
            <a:r>
              <a:rPr kumimoji="1" lang="en-US" altLang="ko-KR" sz="1400" dirty="0">
                <a:solidFill>
                  <a:srgbClr val="0432FF"/>
                </a:solidFill>
              </a:rPr>
              <a:t>job</a:t>
            </a:r>
            <a:r>
              <a:rPr kumimoji="1" lang="ko-KR" altLang="en-US" sz="1400" dirty="0">
                <a:solidFill>
                  <a:srgbClr val="0432FF"/>
                </a:solidFill>
              </a:rPr>
              <a:t>을 실행</a:t>
            </a:r>
            <a:endParaRPr kumimoji="1" lang="ko-Kore-KR" altLang="en-US" sz="1400" dirty="0">
              <a:solidFill>
                <a:srgbClr val="0432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94923-F4DD-524A-0651-0B9C86CBD5EA}"/>
              </a:ext>
            </a:extLst>
          </p:cNvPr>
          <p:cNvSpPr txBox="1"/>
          <p:nvPr/>
        </p:nvSpPr>
        <p:spPr>
          <a:xfrm>
            <a:off x="1303179" y="5047093"/>
            <a:ext cx="2946304" cy="73866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변경된 </a:t>
            </a:r>
            <a:r>
              <a:rPr kumimoji="1" lang="ko-KR" altLang="en-US" sz="1400" b="1" dirty="0" err="1">
                <a:solidFill>
                  <a:schemeClr val="bg1">
                    <a:lumMod val="95000"/>
                  </a:schemeClr>
                </a:solidFill>
              </a:rPr>
              <a:t>경로로부터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다시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import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pre-processing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한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micrograph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파일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ctr"/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 exposure input</a:t>
            </a:r>
            <a:endParaRPr kumimoji="1" lang="ko-Kore-KR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36C89-76BC-8755-3D17-6C52A634E69D}"/>
              </a:ext>
            </a:extLst>
          </p:cNvPr>
          <p:cNvSpPr txBox="1"/>
          <p:nvPr/>
        </p:nvSpPr>
        <p:spPr>
          <a:xfrm>
            <a:off x="1303179" y="2351532"/>
            <a:ext cx="2946304" cy="7386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기존 </a:t>
            </a:r>
            <a:r>
              <a:rPr kumimoji="1" lang="ko-KR" altLang="en-US" sz="1400" b="1" dirty="0" err="1">
                <a:solidFill>
                  <a:schemeClr val="bg1">
                    <a:lumMod val="95000"/>
                  </a:schemeClr>
                </a:solidFill>
              </a:rPr>
              <a:t>경로로부터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ko-KR" altLang="en-US" sz="1400" b="1" dirty="0" err="1">
                <a:solidFill>
                  <a:schemeClr val="bg1">
                    <a:lumMod val="95000"/>
                  </a:schemeClr>
                </a:solidFill>
              </a:rPr>
              <a:t>프로세싱된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</a:rPr>
              <a:t>particle set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</a:rPr>
              <a:t> 타입의 결과물</a:t>
            </a:r>
            <a:endParaRPr kumimoji="1" lang="en-US" altLang="ko-KR" sz="14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</a:t>
            </a:r>
            <a:r>
              <a:rPr kumimoji="1" lang="ko-KR" altLang="en-US" sz="1400" b="1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kumimoji="1" lang="en-US" altLang="ko-KR" sz="1400" b="1" dirty="0" err="1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parcle</a:t>
            </a:r>
            <a:r>
              <a:rPr kumimoji="1" lang="en-US" altLang="ko-KR" sz="1400" b="1" dirty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input</a:t>
            </a:r>
            <a:endParaRPr kumimoji="1" lang="ko-Kore-KR" alt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2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340</TotalTime>
  <Words>473</Words>
  <Application>Microsoft Office PowerPoint</Application>
  <PresentationFormat>화면 슬라이드 쇼(4:3)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JetBrains Mono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류범한-내부망</cp:lastModifiedBy>
  <cp:revision>10</cp:revision>
  <dcterms:created xsi:type="dcterms:W3CDTF">2023-04-25T04:23:19Z</dcterms:created>
  <dcterms:modified xsi:type="dcterms:W3CDTF">2023-04-26T08:55:02Z</dcterms:modified>
</cp:coreProperties>
</file>